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8" r:id="rId7"/>
    <p:sldId id="262" r:id="rId8"/>
    <p:sldId id="263" r:id="rId9"/>
    <p:sldId id="264" r:id="rId10"/>
    <p:sldId id="269" r:id="rId11"/>
    <p:sldId id="260" r:id="rId12"/>
  </p:sldIdLst>
  <p:sldSz cx="9144000" cy="5143500" type="screen16x9"/>
  <p:notesSz cx="6858000" cy="9144000"/>
  <p:embeddedFontLst>
    <p:embeddedFont>
      <p:font typeface="Proxima Nova Semibold" charset="0"/>
      <p:regular r:id="rId14"/>
      <p:bold r:id="rId15"/>
      <p:boldItalic r:id="rId16"/>
    </p:embeddedFont>
    <p:embeddedFont>
      <p:font typeface="Raleway ExtraBold" pitchFamily="2" charset="0"/>
      <p:bold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Proxima Nova" charset="0"/>
      <p:regular r:id="rId23"/>
      <p:bold r:id="rId24"/>
      <p:italic r:id="rId25"/>
      <p:boldItalic r:id="rId26"/>
    </p:embeddedFont>
    <p:embeddedFont>
      <p:font typeface="Proxima Nova Extrabold" charset="0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15" autoAdjust="0"/>
  </p:normalViewPr>
  <p:slideViewPr>
    <p:cSldViewPr snapToGrid="0">
      <p:cViewPr>
        <p:scale>
          <a:sx n="98" d="100"/>
          <a:sy n="98" d="100"/>
        </p:scale>
        <p:origin x="-576" y="2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4271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12ac5e727_1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g2c12ac5e727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12a2f3927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c12a2f392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c12ac5e727_1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2c12ac5e727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12a2f3927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 smtClean="0"/>
          </a:p>
        </p:txBody>
      </p:sp>
      <p:sp>
        <p:nvSpPr>
          <p:cNvPr id="104" name="Google Shape;104;g2c12a2f392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12ac5e727_1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2c12ac5e727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12a2f3927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c12a2f392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12a2f3927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c12a2f392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12a2f3927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c12a2f392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12a2f3927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c12a2f392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12a2f3927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c12a2f392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12a2f3927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g2c12a2f392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FDFDFD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Vertical Title and Text">
  <p:cSld name="5_Vertical Title and Text">
    <p:bg>
      <p:bgPr>
        <a:solidFill>
          <a:srgbClr val="FDFDFD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714" r:id="rId12"/>
    <p:sldLayoutId id="214748371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39"/>
          <p:cNvPicPr preferRelativeResize="0"/>
          <p:nvPr/>
        </p:nvPicPr>
        <p:blipFill rotWithShape="1">
          <a:blip r:embed="rId3">
            <a:alphaModFix/>
          </a:blip>
          <a:srcRect t="2794" b="2803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9"/>
          <p:cNvSpPr/>
          <p:nvPr/>
        </p:nvSpPr>
        <p:spPr>
          <a:xfrm>
            <a:off x="-102637" y="-391886"/>
            <a:ext cx="9386596" cy="5728995"/>
          </a:xfrm>
          <a:prstGeom prst="rect">
            <a:avLst/>
          </a:prstGeom>
          <a:gradFill>
            <a:gsLst>
              <a:gs pos="0">
                <a:srgbClr val="43D477"/>
              </a:gs>
              <a:gs pos="100000">
                <a:srgbClr val="08F75E"/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300" rIns="68575" bIns="34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9"/>
          <p:cNvSpPr txBox="1"/>
          <p:nvPr/>
        </p:nvSpPr>
        <p:spPr>
          <a:xfrm>
            <a:off x="1614176" y="3043496"/>
            <a:ext cx="5673026" cy="66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i="0" u="none" strike="noStrike" cap="none" dirty="0" smtClean="0">
                <a:solidFill>
                  <a:srgbClr val="FF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Brush up your English !</a:t>
            </a:r>
          </a:p>
        </p:txBody>
      </p:sp>
      <p:sp>
        <p:nvSpPr>
          <p:cNvPr id="95" name="Google Shape;95;p39"/>
          <p:cNvSpPr/>
          <p:nvPr/>
        </p:nvSpPr>
        <p:spPr>
          <a:xfrm>
            <a:off x="419078" y="335260"/>
            <a:ext cx="159013" cy="159013"/>
          </a:xfrm>
          <a:custGeom>
            <a:avLst/>
            <a:gdLst/>
            <a:ahLst/>
            <a:cxnLst/>
            <a:rect l="l" t="t" r="r" b="b"/>
            <a:pathLst>
              <a:path w="96" h="96" extrusionOk="0">
                <a:moveTo>
                  <a:pt x="96" y="18"/>
                </a:moveTo>
                <a:cubicBezTo>
                  <a:pt x="96" y="78"/>
                  <a:pt x="96" y="78"/>
                  <a:pt x="96" y="78"/>
                </a:cubicBezTo>
                <a:cubicBezTo>
                  <a:pt x="96" y="88"/>
                  <a:pt x="88" y="96"/>
                  <a:pt x="78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67" y="59"/>
                  <a:pt x="67" y="59"/>
                  <a:pt x="67" y="59"/>
                </a:cubicBezTo>
                <a:cubicBezTo>
                  <a:pt x="79" y="59"/>
                  <a:pt x="79" y="59"/>
                  <a:pt x="79" y="59"/>
                </a:cubicBezTo>
                <a:cubicBezTo>
                  <a:pt x="81" y="44"/>
                  <a:pt x="81" y="44"/>
                  <a:pt x="81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5"/>
                  <a:pt x="67" y="35"/>
                  <a:pt x="67" y="35"/>
                </a:cubicBezTo>
                <a:cubicBezTo>
                  <a:pt x="67" y="31"/>
                  <a:pt x="68" y="28"/>
                  <a:pt x="74" y="28"/>
                </a:cubicBezTo>
                <a:cubicBezTo>
                  <a:pt x="81" y="28"/>
                  <a:pt x="81" y="28"/>
                  <a:pt x="81" y="28"/>
                </a:cubicBezTo>
                <a:cubicBezTo>
                  <a:pt x="81" y="15"/>
                  <a:pt x="81" y="15"/>
                  <a:pt x="81" y="15"/>
                </a:cubicBezTo>
                <a:cubicBezTo>
                  <a:pt x="80" y="15"/>
                  <a:pt x="76" y="15"/>
                  <a:pt x="70" y="15"/>
                </a:cubicBezTo>
                <a:cubicBezTo>
                  <a:pt x="59" y="15"/>
                  <a:pt x="52" y="21"/>
                  <a:pt x="52" y="34"/>
                </a:cubicBezTo>
                <a:cubicBezTo>
                  <a:pt x="52" y="44"/>
                  <a:pt x="52" y="44"/>
                  <a:pt x="52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39" y="59"/>
                  <a:pt x="39" y="59"/>
                  <a:pt x="39" y="59"/>
                </a:cubicBezTo>
                <a:cubicBezTo>
                  <a:pt x="52" y="59"/>
                  <a:pt x="52" y="59"/>
                  <a:pt x="52" y="59"/>
                </a:cubicBezTo>
                <a:cubicBezTo>
                  <a:pt x="52" y="96"/>
                  <a:pt x="52" y="96"/>
                  <a:pt x="52" y="96"/>
                </a:cubicBezTo>
                <a:cubicBezTo>
                  <a:pt x="18" y="96"/>
                  <a:pt x="18" y="96"/>
                  <a:pt x="18" y="96"/>
                </a:cubicBezTo>
                <a:cubicBezTo>
                  <a:pt x="8" y="96"/>
                  <a:pt x="0" y="88"/>
                  <a:pt x="0" y="7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8" y="0"/>
                  <a:pt x="96" y="8"/>
                  <a:pt x="96" y="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300" rIns="68575" bIns="34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9"/>
          <p:cNvSpPr/>
          <p:nvPr/>
        </p:nvSpPr>
        <p:spPr>
          <a:xfrm>
            <a:off x="890148" y="340509"/>
            <a:ext cx="184932" cy="159013"/>
          </a:xfrm>
          <a:custGeom>
            <a:avLst/>
            <a:gdLst/>
            <a:ahLst/>
            <a:cxnLst/>
            <a:rect l="l" t="t" r="r" b="b"/>
            <a:pathLst>
              <a:path w="112" h="96" extrusionOk="0">
                <a:moveTo>
                  <a:pt x="112" y="88"/>
                </a:moveTo>
                <a:cubicBezTo>
                  <a:pt x="112" y="92"/>
                  <a:pt x="109" y="96"/>
                  <a:pt x="104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92"/>
                  <a:pt x="0" y="8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9" y="0"/>
                  <a:pt x="112" y="4"/>
                  <a:pt x="112" y="8"/>
                </a:cubicBezTo>
                <a:lnTo>
                  <a:pt x="112" y="88"/>
                </a:lnTo>
                <a:close/>
                <a:moveTo>
                  <a:pt x="104" y="24"/>
                </a:moveTo>
                <a:cubicBezTo>
                  <a:pt x="104" y="17"/>
                  <a:pt x="104" y="17"/>
                  <a:pt x="104" y="17"/>
                </a:cubicBezTo>
                <a:cubicBezTo>
                  <a:pt x="104" y="8"/>
                  <a:pt x="104" y="8"/>
                  <a:pt x="104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48" y="16"/>
                  <a:pt x="48" y="16"/>
                  <a:pt x="4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24"/>
                  <a:pt x="8" y="24"/>
                  <a:pt x="8" y="24"/>
                </a:cubicBezTo>
                <a:lnTo>
                  <a:pt x="104" y="24"/>
                </a:lnTo>
                <a:close/>
                <a:moveTo>
                  <a:pt x="104" y="88"/>
                </a:moveTo>
                <a:cubicBezTo>
                  <a:pt x="104" y="80"/>
                  <a:pt x="104" y="80"/>
                  <a:pt x="104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88"/>
                  <a:pt x="8" y="88"/>
                  <a:pt x="8" y="88"/>
                </a:cubicBezTo>
                <a:lnTo>
                  <a:pt x="104" y="88"/>
                </a:lnTo>
                <a:close/>
                <a:moveTo>
                  <a:pt x="40" y="12"/>
                </a:moveTo>
                <a:cubicBezTo>
                  <a:pt x="40" y="4"/>
                  <a:pt x="40" y="4"/>
                  <a:pt x="40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12"/>
                  <a:pt x="16" y="12"/>
                  <a:pt x="16" y="12"/>
                </a:cubicBezTo>
                <a:lnTo>
                  <a:pt x="40" y="12"/>
                </a:lnTo>
                <a:close/>
                <a:moveTo>
                  <a:pt x="56" y="28"/>
                </a:moveTo>
                <a:cubicBezTo>
                  <a:pt x="43" y="28"/>
                  <a:pt x="32" y="39"/>
                  <a:pt x="32" y="52"/>
                </a:cubicBezTo>
                <a:cubicBezTo>
                  <a:pt x="32" y="65"/>
                  <a:pt x="43" y="76"/>
                  <a:pt x="56" y="76"/>
                </a:cubicBezTo>
                <a:cubicBezTo>
                  <a:pt x="69" y="76"/>
                  <a:pt x="80" y="65"/>
                  <a:pt x="80" y="52"/>
                </a:cubicBezTo>
                <a:cubicBezTo>
                  <a:pt x="80" y="39"/>
                  <a:pt x="69" y="28"/>
                  <a:pt x="56" y="28"/>
                </a:cubicBezTo>
                <a:close/>
                <a:moveTo>
                  <a:pt x="56" y="68"/>
                </a:moveTo>
                <a:cubicBezTo>
                  <a:pt x="47" y="68"/>
                  <a:pt x="40" y="61"/>
                  <a:pt x="40" y="52"/>
                </a:cubicBezTo>
                <a:cubicBezTo>
                  <a:pt x="40" y="43"/>
                  <a:pt x="47" y="36"/>
                  <a:pt x="56" y="36"/>
                </a:cubicBezTo>
                <a:cubicBezTo>
                  <a:pt x="65" y="36"/>
                  <a:pt x="72" y="43"/>
                  <a:pt x="72" y="52"/>
                </a:cubicBezTo>
                <a:cubicBezTo>
                  <a:pt x="72" y="61"/>
                  <a:pt x="65" y="68"/>
                  <a:pt x="56" y="68"/>
                </a:cubicBezTo>
                <a:close/>
                <a:moveTo>
                  <a:pt x="56" y="42"/>
                </a:moveTo>
                <a:cubicBezTo>
                  <a:pt x="51" y="42"/>
                  <a:pt x="46" y="46"/>
                  <a:pt x="46" y="52"/>
                </a:cubicBezTo>
                <a:cubicBezTo>
                  <a:pt x="46" y="53"/>
                  <a:pt x="47" y="54"/>
                  <a:pt x="48" y="54"/>
                </a:cubicBezTo>
                <a:cubicBezTo>
                  <a:pt x="49" y="54"/>
                  <a:pt x="50" y="53"/>
                  <a:pt x="50" y="52"/>
                </a:cubicBezTo>
                <a:cubicBezTo>
                  <a:pt x="50" y="49"/>
                  <a:pt x="53" y="46"/>
                  <a:pt x="56" y="46"/>
                </a:cubicBezTo>
                <a:cubicBezTo>
                  <a:pt x="57" y="46"/>
                  <a:pt x="58" y="45"/>
                  <a:pt x="58" y="44"/>
                </a:cubicBezTo>
                <a:cubicBezTo>
                  <a:pt x="58" y="43"/>
                  <a:pt x="57" y="42"/>
                  <a:pt x="56" y="4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300" rIns="68575" bIns="34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0227" y="607900"/>
            <a:ext cx="3940925" cy="2122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42225" y="232125"/>
            <a:ext cx="875525" cy="3757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9"/>
          <p:cNvSpPr txBox="1"/>
          <p:nvPr/>
        </p:nvSpPr>
        <p:spPr>
          <a:xfrm>
            <a:off x="5959850" y="4587600"/>
            <a:ext cx="2809500" cy="26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Teacher</a:t>
            </a:r>
            <a:r>
              <a:rPr lang="en" sz="1000" b="1" dirty="0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" b="1" dirty="0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Taguia Karima</a:t>
            </a:r>
            <a:endParaRPr b="1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" name="Google Shape;100;p39"/>
          <p:cNvSpPr txBox="1"/>
          <p:nvPr/>
        </p:nvSpPr>
        <p:spPr>
          <a:xfrm>
            <a:off x="249163" y="4595250"/>
            <a:ext cx="2055497" cy="24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smtClean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Subject      : ENGLISH</a:t>
            </a:r>
            <a:endParaRPr sz="1200" dirty="0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101" name="Google Shape;101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9220" y="1303434"/>
            <a:ext cx="146099" cy="14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0459" y="4888676"/>
            <a:ext cx="44027" cy="439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361804" y="849086"/>
            <a:ext cx="405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5     I wasn’t sure how Kate would react because I ------------- her long .</a:t>
            </a:r>
            <a:endParaRPr lang="en-GB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47114" y="1707500"/>
            <a:ext cx="204152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 didn’t know</a:t>
            </a:r>
            <a:endParaRPr lang="en-GB" dirty="0"/>
          </a:p>
        </p:txBody>
      </p:sp>
      <p:sp>
        <p:nvSpPr>
          <p:cNvPr id="6" name="ZoneTexte 5"/>
          <p:cNvSpPr txBox="1"/>
          <p:nvPr/>
        </p:nvSpPr>
        <p:spPr>
          <a:xfrm>
            <a:off x="2799179" y="1716830"/>
            <a:ext cx="1698175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B wasn’t knowing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347113" y="2253539"/>
            <a:ext cx="204152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 hadn’t been knowing</a:t>
            </a:r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2799180" y="2221209"/>
            <a:ext cx="1698175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 hadn’t known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347113" y="2817490"/>
            <a:ext cx="396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6    John ---------------  at the factory long when he was made a manager.</a:t>
            </a:r>
            <a:endParaRPr lang="en-GB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47112" y="3466822"/>
            <a:ext cx="1980179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 hadn’t been working</a:t>
            </a:r>
            <a:endParaRPr lang="en-GB" dirty="0"/>
          </a:p>
        </p:txBody>
      </p:sp>
      <p:sp>
        <p:nvSpPr>
          <p:cNvPr id="12" name="ZoneTexte 11"/>
          <p:cNvSpPr txBox="1"/>
          <p:nvPr/>
        </p:nvSpPr>
        <p:spPr>
          <a:xfrm>
            <a:off x="2768722" y="3471853"/>
            <a:ext cx="172863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B wasn’t working</a:t>
            </a: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347112" y="4077474"/>
            <a:ext cx="191089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 didn’t work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2799180" y="4058814"/>
            <a:ext cx="169817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 wasn’t worked</a:t>
            </a:r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4823927" y="877431"/>
            <a:ext cx="3993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7     I wanted to say good bye to Simon, but he ------------- . </a:t>
            </a:r>
            <a:endParaRPr lang="en-GB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4674635" y="1735356"/>
            <a:ext cx="203281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  was already left</a:t>
            </a:r>
            <a:endParaRPr lang="en-GB" dirty="0"/>
          </a:p>
        </p:txBody>
      </p:sp>
      <p:sp>
        <p:nvSpPr>
          <p:cNvPr id="20" name="ZoneTexte 19"/>
          <p:cNvSpPr txBox="1"/>
          <p:nvPr/>
        </p:nvSpPr>
        <p:spPr>
          <a:xfrm>
            <a:off x="7139609" y="1735356"/>
            <a:ext cx="1677819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B already left</a:t>
            </a:r>
            <a:endParaRPr lang="en-GB" dirty="0"/>
          </a:p>
        </p:txBody>
      </p:sp>
      <p:sp>
        <p:nvSpPr>
          <p:cNvPr id="21" name="ZoneTexte 20"/>
          <p:cNvSpPr txBox="1"/>
          <p:nvPr/>
        </p:nvSpPr>
        <p:spPr>
          <a:xfrm>
            <a:off x="4674636" y="2245126"/>
            <a:ext cx="203281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  had already been</a:t>
            </a:r>
          </a:p>
          <a:p>
            <a:r>
              <a:rPr lang="fr-FR" dirty="0" smtClean="0"/>
              <a:t> leaving 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7139611" y="2253539"/>
            <a:ext cx="167018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  had already left</a:t>
            </a:r>
          </a:p>
          <a:p>
            <a:endParaRPr lang="en-GB" dirty="0"/>
          </a:p>
        </p:txBody>
      </p:sp>
      <p:sp>
        <p:nvSpPr>
          <p:cNvPr id="24" name="Pensées 23"/>
          <p:cNvSpPr/>
          <p:nvPr/>
        </p:nvSpPr>
        <p:spPr>
          <a:xfrm>
            <a:off x="6707453" y="2924383"/>
            <a:ext cx="1679387" cy="612648"/>
          </a:xfrm>
          <a:prstGeom prst="cloudCallout">
            <a:avLst>
              <a:gd name="adj1" fmla="val -94133"/>
              <a:gd name="adj2" fmla="val 80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Well done !</a:t>
            </a:r>
            <a:endParaRPr lang="en-GB" dirty="0"/>
          </a:p>
        </p:txBody>
      </p:sp>
      <p:sp>
        <p:nvSpPr>
          <p:cNvPr id="25" name="Émoticône 24"/>
          <p:cNvSpPr/>
          <p:nvPr/>
        </p:nvSpPr>
        <p:spPr>
          <a:xfrm>
            <a:off x="4823927" y="3452191"/>
            <a:ext cx="914400" cy="91440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08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3"/>
          <p:cNvSpPr/>
          <p:nvPr/>
        </p:nvSpPr>
        <p:spPr>
          <a:xfrm>
            <a:off x="451857" y="332636"/>
            <a:ext cx="159013" cy="159013"/>
          </a:xfrm>
          <a:custGeom>
            <a:avLst/>
            <a:gdLst/>
            <a:ahLst/>
            <a:cxnLst/>
            <a:rect l="l" t="t" r="r" b="b"/>
            <a:pathLst>
              <a:path w="96" h="96" extrusionOk="0">
                <a:moveTo>
                  <a:pt x="96" y="18"/>
                </a:moveTo>
                <a:cubicBezTo>
                  <a:pt x="96" y="78"/>
                  <a:pt x="96" y="78"/>
                  <a:pt x="96" y="78"/>
                </a:cubicBezTo>
                <a:cubicBezTo>
                  <a:pt x="96" y="88"/>
                  <a:pt x="88" y="96"/>
                  <a:pt x="78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67" y="59"/>
                  <a:pt x="67" y="59"/>
                  <a:pt x="67" y="59"/>
                </a:cubicBezTo>
                <a:cubicBezTo>
                  <a:pt x="79" y="59"/>
                  <a:pt x="79" y="59"/>
                  <a:pt x="79" y="59"/>
                </a:cubicBezTo>
                <a:cubicBezTo>
                  <a:pt x="81" y="44"/>
                  <a:pt x="81" y="44"/>
                  <a:pt x="81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5"/>
                  <a:pt x="67" y="35"/>
                  <a:pt x="67" y="35"/>
                </a:cubicBezTo>
                <a:cubicBezTo>
                  <a:pt x="67" y="31"/>
                  <a:pt x="68" y="28"/>
                  <a:pt x="74" y="28"/>
                </a:cubicBezTo>
                <a:cubicBezTo>
                  <a:pt x="81" y="28"/>
                  <a:pt x="81" y="28"/>
                  <a:pt x="81" y="28"/>
                </a:cubicBezTo>
                <a:cubicBezTo>
                  <a:pt x="81" y="15"/>
                  <a:pt x="81" y="15"/>
                  <a:pt x="81" y="15"/>
                </a:cubicBezTo>
                <a:cubicBezTo>
                  <a:pt x="80" y="15"/>
                  <a:pt x="76" y="15"/>
                  <a:pt x="70" y="15"/>
                </a:cubicBezTo>
                <a:cubicBezTo>
                  <a:pt x="59" y="15"/>
                  <a:pt x="52" y="21"/>
                  <a:pt x="52" y="34"/>
                </a:cubicBezTo>
                <a:cubicBezTo>
                  <a:pt x="52" y="44"/>
                  <a:pt x="52" y="44"/>
                  <a:pt x="52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39" y="59"/>
                  <a:pt x="39" y="59"/>
                  <a:pt x="39" y="59"/>
                </a:cubicBezTo>
                <a:cubicBezTo>
                  <a:pt x="52" y="59"/>
                  <a:pt x="52" y="59"/>
                  <a:pt x="52" y="59"/>
                </a:cubicBezTo>
                <a:cubicBezTo>
                  <a:pt x="52" y="96"/>
                  <a:pt x="52" y="96"/>
                  <a:pt x="52" y="96"/>
                </a:cubicBezTo>
                <a:cubicBezTo>
                  <a:pt x="18" y="96"/>
                  <a:pt x="18" y="96"/>
                  <a:pt x="18" y="96"/>
                </a:cubicBezTo>
                <a:cubicBezTo>
                  <a:pt x="8" y="96"/>
                  <a:pt x="0" y="88"/>
                  <a:pt x="0" y="7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8" y="0"/>
                  <a:pt x="96" y="8"/>
                  <a:pt x="96" y="18"/>
                </a:cubicBezTo>
                <a:close/>
              </a:path>
            </a:pathLst>
          </a:custGeom>
          <a:gradFill>
            <a:gsLst>
              <a:gs pos="0">
                <a:srgbClr val="43D477"/>
              </a:gs>
              <a:gs pos="100000">
                <a:srgbClr val="08F75E"/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300" rIns="68575" bIns="34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3"/>
          <p:cNvSpPr/>
          <p:nvPr/>
        </p:nvSpPr>
        <p:spPr>
          <a:xfrm>
            <a:off x="922927" y="337885"/>
            <a:ext cx="184932" cy="159013"/>
          </a:xfrm>
          <a:custGeom>
            <a:avLst/>
            <a:gdLst/>
            <a:ahLst/>
            <a:cxnLst/>
            <a:rect l="l" t="t" r="r" b="b"/>
            <a:pathLst>
              <a:path w="112" h="96" extrusionOk="0">
                <a:moveTo>
                  <a:pt x="112" y="88"/>
                </a:moveTo>
                <a:cubicBezTo>
                  <a:pt x="112" y="92"/>
                  <a:pt x="109" y="96"/>
                  <a:pt x="104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92"/>
                  <a:pt x="0" y="8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9" y="0"/>
                  <a:pt x="112" y="4"/>
                  <a:pt x="112" y="8"/>
                </a:cubicBezTo>
                <a:lnTo>
                  <a:pt x="112" y="88"/>
                </a:lnTo>
                <a:close/>
                <a:moveTo>
                  <a:pt x="104" y="24"/>
                </a:moveTo>
                <a:cubicBezTo>
                  <a:pt x="104" y="17"/>
                  <a:pt x="104" y="17"/>
                  <a:pt x="104" y="17"/>
                </a:cubicBezTo>
                <a:cubicBezTo>
                  <a:pt x="104" y="8"/>
                  <a:pt x="104" y="8"/>
                  <a:pt x="104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48" y="16"/>
                  <a:pt x="48" y="16"/>
                  <a:pt x="4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24"/>
                  <a:pt x="8" y="24"/>
                  <a:pt x="8" y="24"/>
                </a:cubicBezTo>
                <a:lnTo>
                  <a:pt x="104" y="24"/>
                </a:lnTo>
                <a:close/>
                <a:moveTo>
                  <a:pt x="104" y="88"/>
                </a:moveTo>
                <a:cubicBezTo>
                  <a:pt x="104" y="80"/>
                  <a:pt x="104" y="80"/>
                  <a:pt x="104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88"/>
                  <a:pt x="8" y="88"/>
                  <a:pt x="8" y="88"/>
                </a:cubicBezTo>
                <a:lnTo>
                  <a:pt x="104" y="88"/>
                </a:lnTo>
                <a:close/>
                <a:moveTo>
                  <a:pt x="40" y="12"/>
                </a:moveTo>
                <a:cubicBezTo>
                  <a:pt x="40" y="4"/>
                  <a:pt x="40" y="4"/>
                  <a:pt x="40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12"/>
                  <a:pt x="16" y="12"/>
                  <a:pt x="16" y="12"/>
                </a:cubicBezTo>
                <a:lnTo>
                  <a:pt x="40" y="12"/>
                </a:lnTo>
                <a:close/>
                <a:moveTo>
                  <a:pt x="56" y="28"/>
                </a:moveTo>
                <a:cubicBezTo>
                  <a:pt x="43" y="28"/>
                  <a:pt x="32" y="39"/>
                  <a:pt x="32" y="52"/>
                </a:cubicBezTo>
                <a:cubicBezTo>
                  <a:pt x="32" y="65"/>
                  <a:pt x="43" y="76"/>
                  <a:pt x="56" y="76"/>
                </a:cubicBezTo>
                <a:cubicBezTo>
                  <a:pt x="69" y="76"/>
                  <a:pt x="80" y="65"/>
                  <a:pt x="80" y="52"/>
                </a:cubicBezTo>
                <a:cubicBezTo>
                  <a:pt x="80" y="39"/>
                  <a:pt x="69" y="28"/>
                  <a:pt x="56" y="28"/>
                </a:cubicBezTo>
                <a:close/>
                <a:moveTo>
                  <a:pt x="56" y="68"/>
                </a:moveTo>
                <a:cubicBezTo>
                  <a:pt x="47" y="68"/>
                  <a:pt x="40" y="61"/>
                  <a:pt x="40" y="52"/>
                </a:cubicBezTo>
                <a:cubicBezTo>
                  <a:pt x="40" y="43"/>
                  <a:pt x="47" y="36"/>
                  <a:pt x="56" y="36"/>
                </a:cubicBezTo>
                <a:cubicBezTo>
                  <a:pt x="65" y="36"/>
                  <a:pt x="72" y="43"/>
                  <a:pt x="72" y="52"/>
                </a:cubicBezTo>
                <a:cubicBezTo>
                  <a:pt x="72" y="61"/>
                  <a:pt x="65" y="68"/>
                  <a:pt x="56" y="68"/>
                </a:cubicBezTo>
                <a:close/>
                <a:moveTo>
                  <a:pt x="56" y="42"/>
                </a:moveTo>
                <a:cubicBezTo>
                  <a:pt x="51" y="42"/>
                  <a:pt x="46" y="46"/>
                  <a:pt x="46" y="52"/>
                </a:cubicBezTo>
                <a:cubicBezTo>
                  <a:pt x="46" y="53"/>
                  <a:pt x="47" y="54"/>
                  <a:pt x="48" y="54"/>
                </a:cubicBezTo>
                <a:cubicBezTo>
                  <a:pt x="49" y="54"/>
                  <a:pt x="50" y="53"/>
                  <a:pt x="50" y="52"/>
                </a:cubicBezTo>
                <a:cubicBezTo>
                  <a:pt x="50" y="49"/>
                  <a:pt x="53" y="46"/>
                  <a:pt x="56" y="46"/>
                </a:cubicBezTo>
                <a:cubicBezTo>
                  <a:pt x="57" y="46"/>
                  <a:pt x="58" y="45"/>
                  <a:pt x="58" y="44"/>
                </a:cubicBezTo>
                <a:cubicBezTo>
                  <a:pt x="58" y="43"/>
                  <a:pt x="57" y="42"/>
                  <a:pt x="56" y="42"/>
                </a:cubicBezTo>
                <a:close/>
              </a:path>
            </a:pathLst>
          </a:custGeom>
          <a:gradFill>
            <a:gsLst>
              <a:gs pos="0">
                <a:srgbClr val="43D477"/>
              </a:gs>
              <a:gs pos="100000">
                <a:srgbClr val="08F75E"/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300" rIns="68575" bIns="34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3"/>
          <p:cNvSpPr txBox="1"/>
          <p:nvPr/>
        </p:nvSpPr>
        <p:spPr>
          <a:xfrm>
            <a:off x="1702003" y="1986764"/>
            <a:ext cx="5739900" cy="87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dirty="0" smtClean="0">
                <a:solidFill>
                  <a:srgbClr val="43D477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Thank you</a:t>
            </a:r>
            <a:endParaRPr sz="5400" dirty="0">
              <a:solidFill>
                <a:srgbClr val="43D477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125" name="Google Shape;12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4429" y="841844"/>
            <a:ext cx="715048" cy="68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3"/>
          <p:cNvSpPr txBox="1"/>
          <p:nvPr/>
        </p:nvSpPr>
        <p:spPr>
          <a:xfrm>
            <a:off x="351801" y="4595250"/>
            <a:ext cx="2616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smtClean="0">
                <a:solidFill>
                  <a:srgbClr val="43D47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SUBJECT: ENGLISH</a:t>
            </a:r>
            <a:endParaRPr sz="1300" dirty="0">
              <a:solidFill>
                <a:srgbClr val="43D477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27" name="Google Shape;127;p43"/>
          <p:cNvSpPr txBox="1"/>
          <p:nvPr/>
        </p:nvSpPr>
        <p:spPr>
          <a:xfrm>
            <a:off x="5959850" y="4587600"/>
            <a:ext cx="2779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43D477"/>
                </a:solidFill>
                <a:latin typeface="Proxima Nova"/>
                <a:ea typeface="Proxima Nova"/>
                <a:cs typeface="Proxima Nova"/>
                <a:sym typeface="Proxima Nova"/>
              </a:rPr>
              <a:t>TEACHER</a:t>
            </a:r>
            <a:r>
              <a:rPr lang="en" sz="1000" b="1" dirty="0" smtClean="0">
                <a:solidFill>
                  <a:srgbClr val="43D477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" b="1" dirty="0" smtClean="0">
                <a:solidFill>
                  <a:srgbClr val="43D477"/>
                </a:solidFill>
                <a:latin typeface="Proxima Nova"/>
                <a:ea typeface="Proxima Nova"/>
                <a:cs typeface="Proxima Nova"/>
                <a:sym typeface="Proxima Nova"/>
              </a:rPr>
              <a:t>KARIMA TAGUIA</a:t>
            </a:r>
            <a:endParaRPr b="1" dirty="0">
              <a:solidFill>
                <a:srgbClr val="43D47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8" name="Google Shape;12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0125" y="229450"/>
            <a:ext cx="896799" cy="38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1068" y="1339680"/>
            <a:ext cx="81326" cy="811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24;p43"/>
          <p:cNvSpPr txBox="1"/>
          <p:nvPr/>
        </p:nvSpPr>
        <p:spPr>
          <a:xfrm>
            <a:off x="2671705" y="3493167"/>
            <a:ext cx="3582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43D47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" name="Émoticône 2"/>
          <p:cNvSpPr/>
          <p:nvPr/>
        </p:nvSpPr>
        <p:spPr>
          <a:xfrm>
            <a:off x="5959850" y="3021166"/>
            <a:ext cx="914400" cy="5879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à coins arrondis 17"/>
          <p:cNvSpPr/>
          <p:nvPr/>
        </p:nvSpPr>
        <p:spPr>
          <a:xfrm>
            <a:off x="3230754" y="3021166"/>
            <a:ext cx="2255597" cy="612648"/>
          </a:xfrm>
          <a:prstGeom prst="wedgeRoundRectCallout">
            <a:avLst>
              <a:gd name="adj1" fmla="val 70172"/>
              <a:gd name="adj2" fmla="val 1528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BYE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0459" y="4888676"/>
            <a:ext cx="44027" cy="4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ésultat d’images pour Image Gramm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025" y="345234"/>
            <a:ext cx="4898571" cy="144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378210" y="3417994"/>
            <a:ext cx="1827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TENSES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91886" y="2062066"/>
            <a:ext cx="2649894" cy="786848"/>
          </a:xfrm>
          <a:prstGeom prst="wedgeRoundRectCallout">
            <a:avLst>
              <a:gd name="adj1" fmla="val 97093"/>
              <a:gd name="adj2" fmla="val 1199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PAST TIME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5939719" y="1909649"/>
            <a:ext cx="2799184" cy="1091682"/>
          </a:xfrm>
          <a:prstGeom prst="wedgeRoundRectCallout">
            <a:avLst>
              <a:gd name="adj1" fmla="val -80659"/>
              <a:gd name="adj2" fmla="val 862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Simple Past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Past  Continuous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Past Perfect Simple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Past  Perfect Continuous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2163" y="4043155"/>
            <a:ext cx="2799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fr-FR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0459" y="4888676"/>
            <a:ext cx="44027" cy="439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1063689" y="616927"/>
            <a:ext cx="1200970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Past Simple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3266" y="1418253"/>
            <a:ext cx="4273420" cy="246221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Form: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Positive</a:t>
            </a:r>
            <a:r>
              <a:rPr lang="fr-FR" dirty="0" smtClean="0">
                <a:solidFill>
                  <a:srgbClr val="FF0000"/>
                </a:solidFill>
              </a:rPr>
              <a:t>:</a:t>
            </a:r>
            <a:r>
              <a:rPr lang="fr-FR" dirty="0" smtClean="0"/>
              <a:t>  </a:t>
            </a:r>
            <a:r>
              <a:rPr lang="fr-FR" b="1" dirty="0" smtClean="0"/>
              <a:t>I/ You /We/They /He/She/It </a:t>
            </a:r>
            <a:r>
              <a:rPr lang="fr-FR" b="1" dirty="0" smtClean="0">
                <a:solidFill>
                  <a:srgbClr val="FF0000"/>
                </a:solidFill>
              </a:rPr>
              <a:t>helped…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Negative: </a:t>
            </a:r>
            <a:r>
              <a:rPr lang="fr-FR" b="1" dirty="0" smtClean="0">
                <a:solidFill>
                  <a:schemeClr val="tx1"/>
                </a:solidFill>
              </a:rPr>
              <a:t>I</a:t>
            </a:r>
            <a:r>
              <a:rPr lang="fr-FR" b="1" dirty="0" smtClean="0"/>
              <a:t>/You/ We /They/He/She/It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didn’t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help…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Question : Did</a:t>
            </a:r>
            <a:r>
              <a:rPr lang="fr-FR" dirty="0" smtClean="0"/>
              <a:t> </a:t>
            </a:r>
            <a:r>
              <a:rPr lang="fr-FR" b="1" dirty="0" smtClean="0"/>
              <a:t>I/ you /we /they /He/She/It </a:t>
            </a:r>
            <a:r>
              <a:rPr lang="fr-FR" b="1" dirty="0" smtClean="0">
                <a:solidFill>
                  <a:srgbClr val="FF0000"/>
                </a:solidFill>
              </a:rPr>
              <a:t>help</a:t>
            </a:r>
            <a:r>
              <a:rPr lang="fr-FR" dirty="0" smtClean="0"/>
              <a:t>…?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758611" y="1777547"/>
            <a:ext cx="4096139" cy="13849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Note</a:t>
            </a:r>
            <a:r>
              <a:rPr lang="fr-FR" dirty="0" smtClean="0"/>
              <a:t>: </a:t>
            </a:r>
          </a:p>
          <a:p>
            <a:r>
              <a:rPr lang="fr-FR" dirty="0"/>
              <a:t> </a:t>
            </a:r>
            <a:r>
              <a:rPr lang="fr-FR" dirty="0" smtClean="0"/>
              <a:t>             *Irregular verbs do not take « ed » in the past simple .</a:t>
            </a:r>
          </a:p>
          <a:p>
            <a:r>
              <a:rPr lang="fr-FR" dirty="0" smtClean="0"/>
              <a:t>               *Learn the past simple form of irregular verbs.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0459" y="4888676"/>
            <a:ext cx="44027" cy="439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llipse 3"/>
          <p:cNvSpPr/>
          <p:nvPr/>
        </p:nvSpPr>
        <p:spPr>
          <a:xfrm>
            <a:off x="1548878" y="354563"/>
            <a:ext cx="1735495" cy="737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USE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8581" y="1259067"/>
            <a:ext cx="4189444" cy="33239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                Single completed Actions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-D</a:t>
            </a:r>
            <a:r>
              <a:rPr lang="fr-FR" dirty="0" smtClean="0"/>
              <a:t>an and I </a:t>
            </a:r>
            <a:r>
              <a:rPr lang="fr-FR" b="1" dirty="0" smtClean="0">
                <a:solidFill>
                  <a:srgbClr val="FF0000"/>
                </a:solidFill>
              </a:rPr>
              <a:t>played</a:t>
            </a:r>
            <a:r>
              <a:rPr lang="fr-FR" dirty="0" smtClean="0"/>
              <a:t> a game of chess and he </a:t>
            </a:r>
            <a:r>
              <a:rPr lang="fr-FR" b="1" dirty="0" smtClean="0">
                <a:solidFill>
                  <a:srgbClr val="FF0000"/>
                </a:solidFill>
              </a:rPr>
              <a:t>won</a:t>
            </a:r>
            <a:r>
              <a:rPr lang="fr-FR" dirty="0" smtClean="0"/>
              <a:t>.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b="1" dirty="0" smtClean="0">
                <a:solidFill>
                  <a:srgbClr val="FF0000"/>
                </a:solidFill>
              </a:rPr>
              <a:t>                 Habits in the Past</a:t>
            </a:r>
          </a:p>
          <a:p>
            <a:r>
              <a:rPr lang="fr-FR" dirty="0" smtClean="0"/>
              <a:t> -Jane </a:t>
            </a:r>
            <a:r>
              <a:rPr lang="fr-FR" i="1" dirty="0" smtClean="0"/>
              <a:t>usually 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visited</a:t>
            </a:r>
            <a:r>
              <a:rPr lang="fr-FR" dirty="0" smtClean="0"/>
              <a:t> us when she </a:t>
            </a:r>
            <a:r>
              <a:rPr lang="fr-FR" dirty="0" smtClean="0">
                <a:solidFill>
                  <a:srgbClr val="FF0000"/>
                </a:solidFill>
              </a:rPr>
              <a:t>was</a:t>
            </a:r>
            <a:r>
              <a:rPr lang="fr-FR" dirty="0" smtClean="0"/>
              <a:t> younger.</a:t>
            </a:r>
          </a:p>
          <a:p>
            <a:endParaRPr lang="fr-FR" dirty="0"/>
          </a:p>
          <a:p>
            <a:r>
              <a:rPr lang="fr-FR" b="1" dirty="0" smtClean="0">
                <a:solidFill>
                  <a:srgbClr val="FF0000"/>
                </a:solidFill>
              </a:rPr>
              <a:t>                 Permanent Situations in the past</a:t>
            </a:r>
          </a:p>
          <a:p>
            <a:r>
              <a:rPr lang="fr-FR" dirty="0" smtClean="0"/>
              <a:t>-He </a:t>
            </a:r>
            <a:r>
              <a:rPr lang="fr-FR" dirty="0" smtClean="0">
                <a:solidFill>
                  <a:srgbClr val="FF0000"/>
                </a:solidFill>
              </a:rPr>
              <a:t>lived</a:t>
            </a:r>
            <a:r>
              <a:rPr lang="fr-FR" dirty="0" smtClean="0"/>
              <a:t> in our house before we </a:t>
            </a:r>
            <a:r>
              <a:rPr lang="fr-FR" dirty="0" smtClean="0">
                <a:solidFill>
                  <a:srgbClr val="FF0000"/>
                </a:solidFill>
              </a:rPr>
              <a:t>bought</a:t>
            </a:r>
            <a:r>
              <a:rPr lang="fr-FR" dirty="0" smtClean="0"/>
              <a:t> it.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        General Truths &amp; Facts about the past</a:t>
            </a:r>
          </a:p>
          <a:p>
            <a:r>
              <a:rPr lang="fr-FR" dirty="0" smtClean="0"/>
              <a:t>-He </a:t>
            </a:r>
            <a:r>
              <a:rPr lang="fr-FR" b="1" dirty="0" smtClean="0"/>
              <a:t>didn’t become </a:t>
            </a:r>
            <a:r>
              <a:rPr lang="fr-FR" dirty="0" smtClean="0"/>
              <a:t>popular until he </a:t>
            </a:r>
            <a:r>
              <a:rPr lang="fr-FR" dirty="0" smtClean="0">
                <a:solidFill>
                  <a:srgbClr val="FF0000"/>
                </a:solidFill>
              </a:rPr>
              <a:t>was</a:t>
            </a:r>
            <a:r>
              <a:rPr lang="fr-FR" dirty="0" smtClean="0"/>
              <a:t> 60.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            The main events in a story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-The referee </a:t>
            </a:r>
            <a:r>
              <a:rPr lang="fr-FR" dirty="0" smtClean="0">
                <a:solidFill>
                  <a:srgbClr val="FF0000"/>
                </a:solidFill>
              </a:rPr>
              <a:t>blew</a:t>
            </a:r>
            <a:r>
              <a:rPr lang="fr-FR" dirty="0" smtClean="0">
                <a:solidFill>
                  <a:schemeClr val="tx1"/>
                </a:solidFill>
              </a:rPr>
              <a:t> the whistle and Simon </a:t>
            </a:r>
            <a:r>
              <a:rPr lang="fr-FR" dirty="0" smtClean="0">
                <a:solidFill>
                  <a:srgbClr val="FF0000"/>
                </a:solidFill>
              </a:rPr>
              <a:t>passed </a:t>
            </a:r>
            <a:r>
              <a:rPr lang="fr-FR" dirty="0" smtClean="0">
                <a:solidFill>
                  <a:schemeClr val="tx1"/>
                </a:solidFill>
              </a:rPr>
              <a:t>the ball to the goalkeeper.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5980924" y="634481"/>
            <a:ext cx="1978088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Watch out !</a:t>
            </a:r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4842588" y="2071395"/>
            <a:ext cx="3844212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We can also use did in past simple statements for emphasis:</a:t>
            </a:r>
          </a:p>
          <a:p>
            <a:endParaRPr lang="fr-FR" dirty="0" smtClean="0"/>
          </a:p>
          <a:p>
            <a:r>
              <a:rPr lang="fr-FR" dirty="0" smtClean="0"/>
              <a:t>√ « Why didn’t you attend class yesterday? »</a:t>
            </a:r>
          </a:p>
          <a:p>
            <a:r>
              <a:rPr lang="fr-FR" dirty="0" smtClean="0"/>
              <a:t>« I </a:t>
            </a:r>
            <a:r>
              <a:rPr lang="fr-FR" b="1" dirty="0" smtClean="0"/>
              <a:t>did attend. </a:t>
            </a:r>
            <a:r>
              <a:rPr lang="fr-FR" dirty="0" smtClean="0"/>
              <a:t>Wh</a:t>
            </a:r>
            <a:r>
              <a:rPr lang="fr-FR" b="1" dirty="0" smtClean="0"/>
              <a:t>o</a:t>
            </a:r>
            <a:r>
              <a:rPr lang="fr-FR" dirty="0" smtClean="0"/>
              <a:t> told you I didn’t? »</a:t>
            </a:r>
          </a:p>
          <a:p>
            <a:endParaRPr lang="fr-FR" dirty="0"/>
          </a:p>
          <a:p>
            <a:r>
              <a:rPr lang="fr-FR" dirty="0" smtClean="0"/>
              <a:t>√ I was exhausted but I finally </a:t>
            </a:r>
            <a:r>
              <a:rPr lang="fr-FR" b="1" dirty="0" smtClean="0"/>
              <a:t>did pass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0459" y="4888676"/>
            <a:ext cx="44027" cy="439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550505" y="347830"/>
            <a:ext cx="2043405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Past Continuous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9248" y="809496"/>
            <a:ext cx="4254759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Form :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Positive : </a:t>
            </a:r>
            <a:r>
              <a:rPr lang="en-GB" dirty="0" smtClean="0">
                <a:solidFill>
                  <a:schemeClr val="tx1"/>
                </a:solidFill>
              </a:rPr>
              <a:t>I/He/she/it </a:t>
            </a:r>
            <a:r>
              <a:rPr lang="en-GB" dirty="0" smtClean="0">
                <a:solidFill>
                  <a:srgbClr val="FF0000"/>
                </a:solidFill>
              </a:rPr>
              <a:t>was reading </a:t>
            </a:r>
            <a:r>
              <a:rPr lang="en-GB" dirty="0" smtClean="0">
                <a:solidFill>
                  <a:schemeClr val="tx1"/>
                </a:solidFill>
              </a:rPr>
              <a:t>...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You/We/They </a:t>
            </a:r>
            <a:r>
              <a:rPr lang="en-GB" dirty="0" smtClean="0">
                <a:solidFill>
                  <a:srgbClr val="FF0000"/>
                </a:solidFill>
              </a:rPr>
              <a:t>were driving</a:t>
            </a:r>
            <a:r>
              <a:rPr lang="en-GB" dirty="0" smtClean="0">
                <a:solidFill>
                  <a:schemeClr val="tx1"/>
                </a:solidFill>
              </a:rPr>
              <a:t>…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Negative :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I/he/she/it  </a:t>
            </a:r>
            <a:r>
              <a:rPr lang="en-GB" b="1" dirty="0" smtClean="0">
                <a:solidFill>
                  <a:srgbClr val="FF0000"/>
                </a:solidFill>
              </a:rPr>
              <a:t>wasn’t reading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You /We /They </a:t>
            </a:r>
            <a:r>
              <a:rPr lang="en-GB" b="1" dirty="0" smtClean="0">
                <a:solidFill>
                  <a:srgbClr val="FF0000"/>
                </a:solidFill>
              </a:rPr>
              <a:t>weren’t reading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Question: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was</a:t>
            </a:r>
            <a:r>
              <a:rPr lang="en-GB" dirty="0" smtClean="0">
                <a:solidFill>
                  <a:schemeClr val="tx1"/>
                </a:solidFill>
              </a:rPr>
              <a:t> I/he/she/it </a:t>
            </a:r>
            <a:r>
              <a:rPr lang="en-GB" b="1" dirty="0" smtClean="0">
                <a:solidFill>
                  <a:srgbClr val="FF0000"/>
                </a:solidFill>
              </a:rPr>
              <a:t>reading</a:t>
            </a:r>
            <a:r>
              <a:rPr lang="en-GB" dirty="0" smtClean="0">
                <a:solidFill>
                  <a:schemeClr val="tx1"/>
                </a:solidFill>
              </a:rPr>
              <a:t>…?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were</a:t>
            </a:r>
            <a:r>
              <a:rPr lang="en-GB" dirty="0" smtClean="0">
                <a:solidFill>
                  <a:schemeClr val="tx1"/>
                </a:solidFill>
              </a:rPr>
              <a:t> you/we/they </a:t>
            </a:r>
            <a:r>
              <a:rPr lang="en-GB" b="1" dirty="0" smtClean="0">
                <a:solidFill>
                  <a:srgbClr val="FF0000"/>
                </a:solidFill>
              </a:rPr>
              <a:t>reading</a:t>
            </a:r>
            <a:r>
              <a:rPr lang="en-GB" dirty="0" smtClean="0">
                <a:solidFill>
                  <a:schemeClr val="tx1"/>
                </a:solidFill>
              </a:rPr>
              <a:t> ….?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766318" y="251287"/>
            <a:ext cx="1595533" cy="48583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USE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68738" y="818825"/>
            <a:ext cx="4281811" cy="35394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*</a:t>
            </a:r>
            <a:r>
              <a:rPr lang="en-GB" b="1" dirty="0" smtClean="0">
                <a:solidFill>
                  <a:srgbClr val="FF0000"/>
                </a:solidFill>
              </a:rPr>
              <a:t>Actions happening at a particular moment in the past :</a:t>
            </a:r>
            <a:r>
              <a:rPr lang="en-GB" dirty="0" smtClean="0"/>
              <a:t>-At five o’clock, John </a:t>
            </a:r>
            <a:r>
              <a:rPr lang="en-GB" b="1" dirty="0" smtClean="0"/>
              <a:t>was driving </a:t>
            </a:r>
            <a:r>
              <a:rPr lang="en-GB" dirty="0" smtClean="0"/>
              <a:t>back home.</a:t>
            </a:r>
          </a:p>
          <a:p>
            <a:r>
              <a:rPr lang="en-GB" dirty="0" smtClean="0"/>
              <a:t>*</a:t>
            </a:r>
            <a:r>
              <a:rPr lang="en-GB" b="1" dirty="0" smtClean="0">
                <a:solidFill>
                  <a:srgbClr val="FF0000"/>
                </a:solidFill>
              </a:rPr>
              <a:t>Temporary Situations in the past:</a:t>
            </a:r>
            <a:r>
              <a:rPr lang="en-GB" dirty="0" smtClean="0"/>
              <a:t>- We </a:t>
            </a:r>
            <a:r>
              <a:rPr lang="en-GB" b="1" dirty="0" smtClean="0"/>
              <a:t>were studying</a:t>
            </a:r>
            <a:r>
              <a:rPr lang="en-GB" dirty="0" smtClean="0"/>
              <a:t> at university at the time.</a:t>
            </a:r>
          </a:p>
          <a:p>
            <a:r>
              <a:rPr lang="en-GB" dirty="0" smtClean="0"/>
              <a:t>*</a:t>
            </a:r>
            <a:r>
              <a:rPr lang="en-GB" b="1" dirty="0" smtClean="0">
                <a:solidFill>
                  <a:srgbClr val="FF0000"/>
                </a:solidFill>
              </a:rPr>
              <a:t>Annoying past habits(usually with “always”):</a:t>
            </a:r>
          </a:p>
          <a:p>
            <a:r>
              <a:rPr lang="en-GB" dirty="0" smtClean="0"/>
              <a:t>-When we </a:t>
            </a:r>
            <a:r>
              <a:rPr lang="en-GB" b="1" dirty="0" smtClean="0"/>
              <a:t>were</a:t>
            </a:r>
            <a:r>
              <a:rPr lang="en-GB" dirty="0" smtClean="0"/>
              <a:t> young, my cousin </a:t>
            </a:r>
            <a:r>
              <a:rPr lang="en-GB" b="1" dirty="0" smtClean="0"/>
              <a:t>was always borrowing </a:t>
            </a:r>
            <a:r>
              <a:rPr lang="en-GB" dirty="0" smtClean="0"/>
              <a:t>my toys.</a:t>
            </a:r>
          </a:p>
          <a:p>
            <a:r>
              <a:rPr lang="en-GB" dirty="0" smtClean="0"/>
              <a:t>*</a:t>
            </a:r>
            <a:r>
              <a:rPr lang="en-GB" b="1" dirty="0" smtClean="0">
                <a:solidFill>
                  <a:srgbClr val="FF0000"/>
                </a:solidFill>
              </a:rPr>
              <a:t>Actions in progress over a period of time</a:t>
            </a:r>
          </a:p>
          <a:p>
            <a:r>
              <a:rPr lang="fr-FR" dirty="0" smtClean="0"/>
              <a:t> -Simon </a:t>
            </a:r>
            <a:r>
              <a:rPr lang="fr-FR" b="1" dirty="0" smtClean="0"/>
              <a:t>was watching</a:t>
            </a:r>
            <a:r>
              <a:rPr lang="fr-FR" dirty="0" smtClean="0"/>
              <a:t> TV all morning yesterday.</a:t>
            </a:r>
            <a:endParaRPr lang="en-GB" dirty="0" smtClean="0"/>
          </a:p>
          <a:p>
            <a:r>
              <a:rPr lang="fr-FR" smtClean="0"/>
              <a:t>*</a:t>
            </a:r>
            <a:r>
              <a:rPr lang="fr-FR" b="1" dirty="0" smtClean="0">
                <a:solidFill>
                  <a:srgbClr val="FF0000"/>
                </a:solidFill>
              </a:rPr>
              <a:t>Two actions in progress at the same time:</a:t>
            </a:r>
            <a:r>
              <a:rPr lang="fr-FR" dirty="0" smtClean="0">
                <a:solidFill>
                  <a:schemeClr val="tx1"/>
                </a:solidFill>
              </a:rPr>
              <a:t>-Jane </a:t>
            </a:r>
            <a:r>
              <a:rPr lang="fr-FR" b="1" dirty="0" smtClean="0">
                <a:solidFill>
                  <a:schemeClr val="tx1"/>
                </a:solidFill>
              </a:rPr>
              <a:t>was doing</a:t>
            </a:r>
            <a:r>
              <a:rPr lang="fr-FR" dirty="0" smtClean="0">
                <a:solidFill>
                  <a:schemeClr val="tx1"/>
                </a:solidFill>
              </a:rPr>
              <a:t> her homework while mum </a:t>
            </a:r>
            <a:r>
              <a:rPr lang="fr-FR" b="1" dirty="0" smtClean="0">
                <a:solidFill>
                  <a:schemeClr val="tx1"/>
                </a:solidFill>
              </a:rPr>
              <a:t>was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cooking </a:t>
            </a:r>
            <a:r>
              <a:rPr lang="fr-FR" dirty="0" smtClean="0">
                <a:solidFill>
                  <a:schemeClr val="tx1"/>
                </a:solidFill>
              </a:rPr>
              <a:t>dinner.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*Background information in a story</a:t>
            </a:r>
            <a:r>
              <a:rPr lang="fr-FR" dirty="0" smtClean="0">
                <a:solidFill>
                  <a:schemeClr val="tx1"/>
                </a:solidFill>
              </a:rPr>
              <a:t>:-The sun </a:t>
            </a:r>
            <a:r>
              <a:rPr lang="fr-FR" b="1" dirty="0" smtClean="0">
                <a:solidFill>
                  <a:schemeClr val="tx1"/>
                </a:solidFill>
              </a:rPr>
              <a:t>was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shining</a:t>
            </a:r>
            <a:r>
              <a:rPr lang="fr-FR" dirty="0" smtClean="0">
                <a:solidFill>
                  <a:schemeClr val="tx1"/>
                </a:solidFill>
              </a:rPr>
              <a:t> and the birds </a:t>
            </a:r>
            <a:r>
              <a:rPr lang="fr-FR" b="1" dirty="0" smtClean="0">
                <a:solidFill>
                  <a:schemeClr val="tx1"/>
                </a:solidFill>
              </a:rPr>
              <a:t>were singing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7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0459" y="4888676"/>
            <a:ext cx="44027" cy="439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xplosion 2 1"/>
          <p:cNvSpPr/>
          <p:nvPr/>
        </p:nvSpPr>
        <p:spPr>
          <a:xfrm>
            <a:off x="979713" y="429208"/>
            <a:ext cx="2780523" cy="914400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>
                <a:solidFill>
                  <a:srgbClr val="FF0000"/>
                </a:solidFill>
              </a:rPr>
              <a:t>Watch out !</a:t>
            </a:r>
            <a:endParaRPr lang="en-GB" b="1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9248" y="1455577"/>
            <a:ext cx="42267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*When </a:t>
            </a:r>
            <a:r>
              <a:rPr lang="fr-FR" dirty="0" smtClean="0">
                <a:solidFill>
                  <a:srgbClr val="FF0000"/>
                </a:solidFill>
              </a:rPr>
              <a:t>one action in the past interrupts another action in progress</a:t>
            </a:r>
            <a:r>
              <a:rPr lang="fr-FR" dirty="0" smtClean="0"/>
              <a:t>, we use the </a:t>
            </a:r>
            <a:r>
              <a:rPr lang="fr-FR" dirty="0" smtClean="0">
                <a:solidFill>
                  <a:srgbClr val="FF0000"/>
                </a:solidFill>
              </a:rPr>
              <a:t>past simple and the past continuous together .</a:t>
            </a:r>
          </a:p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√ I </a:t>
            </a:r>
            <a:r>
              <a:rPr lang="fr-FR" b="1" dirty="0" smtClean="0"/>
              <a:t>was playing</a:t>
            </a:r>
            <a:r>
              <a:rPr lang="fr-FR" dirty="0" smtClean="0"/>
              <a:t> on my computer when it suddenly crashed.</a:t>
            </a:r>
          </a:p>
          <a:p>
            <a:endParaRPr lang="fr-FR" dirty="0" smtClean="0"/>
          </a:p>
          <a:p>
            <a:r>
              <a:rPr lang="fr-FR" dirty="0" smtClean="0"/>
              <a:t>*We </a:t>
            </a:r>
            <a:r>
              <a:rPr lang="fr-FR" dirty="0" smtClean="0">
                <a:solidFill>
                  <a:srgbClr val="FF0000"/>
                </a:solidFill>
              </a:rPr>
              <a:t>do not use the past continuous for regular or repeated</a:t>
            </a:r>
            <a:r>
              <a:rPr lang="fr-FR" dirty="0" smtClean="0"/>
              <a:t> actions in the past.</a:t>
            </a:r>
          </a:p>
          <a:p>
            <a:endParaRPr lang="fr-FR" dirty="0" smtClean="0"/>
          </a:p>
          <a:p>
            <a:r>
              <a:rPr lang="fr-FR" dirty="0" smtClean="0"/>
              <a:t>√ When we were on holiday, we </a:t>
            </a:r>
            <a:r>
              <a:rPr lang="fr-FR" b="1" dirty="0" smtClean="0"/>
              <a:t>played </a:t>
            </a:r>
            <a:r>
              <a:rPr lang="fr-FR" dirty="0" smtClean="0"/>
              <a:t>volleyball every day.</a:t>
            </a:r>
          </a:p>
          <a:p>
            <a:r>
              <a:rPr lang="fr-FR" dirty="0" smtClean="0"/>
              <a:t>ꭗ</a:t>
            </a:r>
            <a:r>
              <a:rPr lang="fr-FR" strike="sngStrike" dirty="0"/>
              <a:t>When we were on holiday, we </a:t>
            </a:r>
            <a:r>
              <a:rPr lang="fr-FR" strike="sngStrike" dirty="0" smtClean="0"/>
              <a:t> </a:t>
            </a:r>
            <a:r>
              <a:rPr lang="fr-FR" b="1" strike="sngStrike" dirty="0" smtClean="0"/>
              <a:t>were playing </a:t>
            </a:r>
            <a:r>
              <a:rPr lang="fr-FR" strike="sngStrike" dirty="0" smtClean="0"/>
              <a:t>volleyball </a:t>
            </a:r>
            <a:r>
              <a:rPr lang="fr-FR" strike="sngStrike" dirty="0"/>
              <a:t>every day</a:t>
            </a:r>
            <a:r>
              <a:rPr lang="fr-FR" strike="sngStrike" dirty="0" smtClean="0"/>
              <a:t>.</a:t>
            </a:r>
            <a:endParaRPr lang="fr-FR" strike="sngStrike" dirty="0"/>
          </a:p>
        </p:txBody>
      </p:sp>
      <p:sp>
        <p:nvSpPr>
          <p:cNvPr id="6" name="ZoneTexte 5"/>
          <p:cNvSpPr txBox="1"/>
          <p:nvPr/>
        </p:nvSpPr>
        <p:spPr>
          <a:xfrm>
            <a:off x="5057191" y="2486628"/>
            <a:ext cx="325638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We </a:t>
            </a:r>
            <a:r>
              <a:rPr lang="fr-FR" dirty="0" smtClean="0">
                <a:solidFill>
                  <a:srgbClr val="FF0000"/>
                </a:solidFill>
              </a:rPr>
              <a:t>do not </a:t>
            </a:r>
            <a:r>
              <a:rPr lang="fr-FR" dirty="0" smtClean="0"/>
              <a:t>usually use </a:t>
            </a:r>
            <a:r>
              <a:rPr lang="fr-FR" dirty="0" smtClean="0">
                <a:solidFill>
                  <a:srgbClr val="FF0000"/>
                </a:solidFill>
              </a:rPr>
              <a:t>stative</a:t>
            </a:r>
            <a:r>
              <a:rPr lang="fr-FR" dirty="0" smtClean="0"/>
              <a:t> verbs in </a:t>
            </a:r>
            <a:r>
              <a:rPr lang="fr-FR" dirty="0" smtClean="0">
                <a:solidFill>
                  <a:srgbClr val="FF0000"/>
                </a:solidFill>
              </a:rPr>
              <a:t>continuous</a:t>
            </a:r>
            <a:r>
              <a:rPr lang="fr-FR" dirty="0" smtClean="0"/>
              <a:t> tenses.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5550459" y="2499354"/>
            <a:ext cx="3275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0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0459" y="4888676"/>
            <a:ext cx="44027" cy="439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643811" y="332830"/>
            <a:ext cx="2337316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Past Perfect  Simple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376261" y="1327211"/>
            <a:ext cx="1763487" cy="45493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mtClean="0">
                <a:solidFill>
                  <a:srgbClr val="FF0000"/>
                </a:solidFill>
              </a:rPr>
              <a:t>USE</a:t>
            </a:r>
            <a:endParaRPr lang="en-GB" b="1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511555" y="815384"/>
            <a:ext cx="293914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Form</a:t>
            </a:r>
            <a:r>
              <a:rPr lang="fr-FR" dirty="0" smtClean="0"/>
              <a:t> : </a:t>
            </a:r>
            <a:r>
              <a:rPr lang="fr-FR" dirty="0" smtClean="0">
                <a:solidFill>
                  <a:srgbClr val="FF0000"/>
                </a:solidFill>
              </a:rPr>
              <a:t>Had+past participle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924" y="2008329"/>
            <a:ext cx="4292083" cy="26776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*</a:t>
            </a:r>
            <a:r>
              <a:rPr lang="en-GB" b="1" dirty="0" smtClean="0">
                <a:solidFill>
                  <a:srgbClr val="FF0000"/>
                </a:solidFill>
              </a:rPr>
              <a:t>Situations &amp; States before the past </a:t>
            </a:r>
          </a:p>
          <a:p>
            <a:r>
              <a:rPr lang="en-GB" dirty="0" smtClean="0"/>
              <a:t>-I </a:t>
            </a:r>
            <a:r>
              <a:rPr lang="en-GB" dirty="0" smtClean="0">
                <a:solidFill>
                  <a:srgbClr val="FF0000"/>
                </a:solidFill>
              </a:rPr>
              <a:t>‘d lived </a:t>
            </a:r>
            <a:r>
              <a:rPr lang="en-GB" dirty="0" smtClean="0">
                <a:solidFill>
                  <a:schemeClr val="tx1"/>
                </a:solidFill>
              </a:rPr>
              <a:t>near the gym for months before I decided to join.</a:t>
            </a:r>
          </a:p>
          <a:p>
            <a:endParaRPr lang="en-GB" dirty="0" smtClean="0"/>
          </a:p>
          <a:p>
            <a:r>
              <a:rPr lang="en-GB" dirty="0" smtClean="0"/>
              <a:t>*</a:t>
            </a:r>
            <a:r>
              <a:rPr lang="en-GB" b="1" dirty="0" smtClean="0">
                <a:solidFill>
                  <a:srgbClr val="FF0000"/>
                </a:solidFill>
              </a:rPr>
              <a:t>Completed actions before a moment in the past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-I</a:t>
            </a:r>
            <a:r>
              <a:rPr lang="fr-FR" dirty="0" smtClean="0">
                <a:solidFill>
                  <a:srgbClr val="FF0000"/>
                </a:solidFill>
              </a:rPr>
              <a:t>’d already bought </a:t>
            </a:r>
            <a:r>
              <a:rPr lang="fr-FR" dirty="0" smtClean="0">
                <a:solidFill>
                  <a:schemeClr val="tx1"/>
                </a:solidFill>
              </a:rPr>
              <a:t>a computer game when I saw it was cheaper in another shop.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/>
              <a:t>*</a:t>
            </a:r>
            <a:r>
              <a:rPr lang="en-GB" b="1" dirty="0" smtClean="0">
                <a:solidFill>
                  <a:srgbClr val="FF0000"/>
                </a:solidFill>
              </a:rPr>
              <a:t>Completed actions where the important thing is the result at a moment in the past</a:t>
            </a:r>
          </a:p>
          <a:p>
            <a:r>
              <a:rPr lang="en-GB" dirty="0" smtClean="0"/>
              <a:t>-We didn’t feel like playing Scrabble because we </a:t>
            </a:r>
            <a:r>
              <a:rPr lang="en-GB" dirty="0" smtClean="0">
                <a:solidFill>
                  <a:srgbClr val="FF0000"/>
                </a:solidFill>
              </a:rPr>
              <a:t>had just finished </a:t>
            </a:r>
            <a:r>
              <a:rPr lang="en-GB" dirty="0" smtClean="0"/>
              <a:t>a long game of Monopoly. </a:t>
            </a:r>
            <a:endParaRPr lang="en-GB" dirty="0"/>
          </a:p>
        </p:txBody>
      </p:sp>
      <p:sp>
        <p:nvSpPr>
          <p:cNvPr id="7" name="Explosion 2 6"/>
          <p:cNvSpPr/>
          <p:nvPr/>
        </p:nvSpPr>
        <p:spPr>
          <a:xfrm>
            <a:off x="6046238" y="234529"/>
            <a:ext cx="2761862" cy="79070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Watch out !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4647583" y="1134756"/>
            <a:ext cx="4263152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*There is often </a:t>
            </a:r>
            <a:r>
              <a:rPr lang="fr-FR" b="1" u="sng" dirty="0" smtClean="0">
                <a:solidFill>
                  <a:srgbClr val="002060"/>
                </a:solidFill>
              </a:rPr>
              <a:t>little or no difference in meaning </a:t>
            </a:r>
            <a:r>
              <a:rPr lang="fr-FR" dirty="0" smtClean="0"/>
              <a:t>between the </a:t>
            </a:r>
            <a:r>
              <a:rPr lang="fr-FR" i="1" dirty="0" smtClean="0"/>
              <a:t>past perfect simple and the past simple.</a:t>
            </a:r>
          </a:p>
          <a:p>
            <a:r>
              <a:rPr lang="fr-FR" dirty="0" smtClean="0"/>
              <a:t>√ We’</a:t>
            </a:r>
            <a:r>
              <a:rPr lang="fr-FR" b="1" dirty="0" smtClean="0"/>
              <a:t>d lived </a:t>
            </a:r>
            <a:r>
              <a:rPr lang="fr-FR" dirty="0" smtClean="0"/>
              <a:t>next to the gym for two months before I decided to join.</a:t>
            </a:r>
          </a:p>
          <a:p>
            <a:r>
              <a:rPr lang="fr-FR" dirty="0" smtClean="0"/>
              <a:t>√ We </a:t>
            </a:r>
            <a:r>
              <a:rPr lang="fr-FR" b="1" dirty="0" smtClean="0"/>
              <a:t>lived</a:t>
            </a:r>
            <a:r>
              <a:rPr lang="fr-FR" dirty="0" smtClean="0"/>
              <a:t> next the gym for two months </a:t>
            </a:r>
            <a:r>
              <a:rPr lang="fr-FR" dirty="0"/>
              <a:t>before I decided to join</a:t>
            </a:r>
            <a:r>
              <a:rPr lang="fr-FR" dirty="0" smtClean="0"/>
              <a:t>. </a:t>
            </a:r>
          </a:p>
          <a:p>
            <a:r>
              <a:rPr lang="fr-FR" dirty="0" smtClean="0"/>
              <a:t>*</a:t>
            </a:r>
            <a:r>
              <a:rPr lang="fr-FR" b="1" i="1" dirty="0" smtClean="0">
                <a:solidFill>
                  <a:srgbClr val="002060"/>
                </a:solidFill>
              </a:rPr>
              <a:t>After we have used the past perfect simple once</a:t>
            </a:r>
            <a:r>
              <a:rPr lang="fr-FR" b="1" dirty="0" smtClean="0"/>
              <a:t>,</a:t>
            </a:r>
            <a:r>
              <a:rPr lang="fr-FR" dirty="0" smtClean="0"/>
              <a:t> we often then use the </a:t>
            </a:r>
            <a:r>
              <a:rPr lang="fr-FR" b="1" dirty="0" smtClean="0">
                <a:solidFill>
                  <a:srgbClr val="002060"/>
                </a:solidFill>
              </a:rPr>
              <a:t>past simple</a:t>
            </a:r>
            <a:r>
              <a:rPr lang="fr-FR" dirty="0" smtClean="0"/>
              <a:t> instead of continuing to use the past perfect.</a:t>
            </a:r>
          </a:p>
          <a:p>
            <a:r>
              <a:rPr lang="fr-FR" dirty="0" smtClean="0"/>
              <a:t>√I had already had one flying lesson,which was great fun, and I knew immediately that I wanted to get my pilot’s license.</a:t>
            </a:r>
          </a:p>
          <a:p>
            <a:r>
              <a:rPr lang="fr-FR" dirty="0" smtClean="0"/>
              <a:t>*Phrases such </a:t>
            </a:r>
            <a:r>
              <a:rPr lang="fr-FR" dirty="0" smtClean="0">
                <a:solidFill>
                  <a:schemeClr val="tx1"/>
                </a:solidFill>
              </a:rPr>
              <a:t>as</a:t>
            </a:r>
            <a:r>
              <a:rPr lang="fr-FR" b="1" dirty="0" smtClean="0">
                <a:solidFill>
                  <a:srgbClr val="002060"/>
                </a:solidFill>
              </a:rPr>
              <a:t> it was the first/second/etc time</a:t>
            </a:r>
            <a:r>
              <a:rPr lang="fr-FR" dirty="0" smtClean="0"/>
              <a:t>…are followed by the </a:t>
            </a:r>
            <a:r>
              <a:rPr lang="fr-FR" dirty="0" smtClean="0">
                <a:solidFill>
                  <a:srgbClr val="002060"/>
                </a:solidFill>
              </a:rPr>
              <a:t>past perfect simple</a:t>
            </a:r>
            <a:r>
              <a:rPr lang="fr-FR" dirty="0" smtClean="0"/>
              <a:t>.</a:t>
            </a:r>
          </a:p>
          <a:p>
            <a:r>
              <a:rPr lang="fr-FR" dirty="0" smtClean="0"/>
              <a:t>√</a:t>
            </a:r>
            <a:r>
              <a:rPr lang="fr-FR" dirty="0" smtClean="0"/>
              <a:t>It </a:t>
            </a:r>
            <a:r>
              <a:rPr lang="fr-FR" dirty="0" smtClean="0"/>
              <a:t>was the second time I’d been on a plane.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03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0459" y="4888676"/>
            <a:ext cx="44027" cy="439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382555" y="564567"/>
            <a:ext cx="2295331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Past Perfect Continuous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3935" y="965784"/>
            <a:ext cx="4329404" cy="31085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Form 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Positive</a:t>
            </a:r>
          </a:p>
          <a:p>
            <a:r>
              <a:rPr lang="en-GB" dirty="0" smtClean="0"/>
              <a:t>I /You/ We /They /He /She/It </a:t>
            </a:r>
            <a:r>
              <a:rPr lang="en-GB" b="1" dirty="0" smtClean="0">
                <a:solidFill>
                  <a:srgbClr val="FF0000"/>
                </a:solidFill>
              </a:rPr>
              <a:t>had been travelling …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Negative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I/You/We/They /He/She /It </a:t>
            </a:r>
            <a:r>
              <a:rPr lang="fr-FR" b="1" dirty="0" smtClean="0">
                <a:solidFill>
                  <a:srgbClr val="FF0000"/>
                </a:solidFill>
              </a:rPr>
              <a:t>hadn’t been travelling…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Question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Had </a:t>
            </a:r>
            <a:r>
              <a:rPr lang="fr-FR" dirty="0" smtClean="0">
                <a:solidFill>
                  <a:schemeClr val="tx1"/>
                </a:solidFill>
              </a:rPr>
              <a:t>I /you /we/ they/he/she/it</a:t>
            </a:r>
            <a:r>
              <a:rPr lang="fr-FR" b="1" dirty="0" smtClean="0">
                <a:solidFill>
                  <a:srgbClr val="FF0000"/>
                </a:solidFill>
              </a:rPr>
              <a:t> been travelling…?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6055567" y="361592"/>
            <a:ext cx="1436914" cy="60419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mtClean="0">
                <a:solidFill>
                  <a:srgbClr val="FF0000"/>
                </a:solidFill>
              </a:rPr>
              <a:t>USE</a:t>
            </a:r>
            <a:endParaRPr lang="en-GB" b="1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37314" y="1367001"/>
            <a:ext cx="4273421" cy="2893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*</a:t>
            </a:r>
            <a:r>
              <a:rPr lang="fr-FR" b="1" dirty="0" smtClean="0">
                <a:solidFill>
                  <a:srgbClr val="FF0000"/>
                </a:solidFill>
              </a:rPr>
              <a:t>Actions continuing up to a moment in the past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-When you saw us, we </a:t>
            </a:r>
            <a:r>
              <a:rPr lang="fr-FR" b="1" dirty="0" smtClean="0"/>
              <a:t>had been running </a:t>
            </a:r>
            <a:r>
              <a:rPr lang="fr-FR" dirty="0" smtClean="0"/>
              <a:t>for two miles-and we still had a mile to go.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*</a:t>
            </a:r>
            <a:r>
              <a:rPr lang="fr-FR" b="1" dirty="0" smtClean="0">
                <a:solidFill>
                  <a:srgbClr val="FF0000"/>
                </a:solidFill>
              </a:rPr>
              <a:t>Actions stopping just before a moment in the past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-Jane looked tired because she </a:t>
            </a:r>
            <a:r>
              <a:rPr lang="fr-FR" b="1" dirty="0" smtClean="0"/>
              <a:t>had been exercising</a:t>
            </a:r>
            <a:r>
              <a:rPr lang="fr-FR" dirty="0" smtClean="0"/>
              <a:t> all morning. 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28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0459" y="4888676"/>
            <a:ext cx="44027" cy="439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231641" y="434074"/>
            <a:ext cx="20247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quiz</a:t>
            </a:r>
            <a:endParaRPr lang="fr-FR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8810" y="1166460"/>
            <a:ext cx="2303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Click the correct answer</a:t>
            </a:r>
            <a:r>
              <a:rPr lang="fr-FR" dirty="0" smtClean="0"/>
              <a:t>:</a:t>
            </a:r>
            <a:endParaRPr lang="en-GB" dirty="0"/>
          </a:p>
        </p:txBody>
      </p:sp>
      <p:sp>
        <p:nvSpPr>
          <p:cNvPr id="8" name="ZoneTexte 7"/>
          <p:cNvSpPr txBox="1"/>
          <p:nvPr/>
        </p:nvSpPr>
        <p:spPr>
          <a:xfrm>
            <a:off x="276294" y="1505987"/>
            <a:ext cx="412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  My brother and I --------------------- swimming almost every day last summer.</a:t>
            </a:r>
            <a:endParaRPr lang="en-GB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56444" y="2178984"/>
            <a:ext cx="1509678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    went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2752646" y="2123128"/>
            <a:ext cx="158729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B had been going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379030" y="2710875"/>
            <a:ext cx="148709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 were going</a:t>
            </a:r>
            <a:endParaRPr lang="en-GB" dirty="0"/>
          </a:p>
        </p:txBody>
      </p:sp>
      <p:sp>
        <p:nvSpPr>
          <p:cNvPr id="12" name="ZoneTexte 11"/>
          <p:cNvSpPr txBox="1"/>
          <p:nvPr/>
        </p:nvSpPr>
        <p:spPr>
          <a:xfrm>
            <a:off x="2752646" y="2626361"/>
            <a:ext cx="158729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 had gone</a:t>
            </a: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276294" y="3124915"/>
            <a:ext cx="4286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  We  --------- when someone knocked at the door.</a:t>
            </a:r>
            <a:endParaRPr lang="en-GB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29393" y="3755638"/>
            <a:ext cx="1536729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 talked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2752646" y="3657465"/>
            <a:ext cx="158729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B had talked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281136" y="4292734"/>
            <a:ext cx="158498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 were talking</a:t>
            </a:r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2752646" y="4236359"/>
            <a:ext cx="158729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 were talked</a:t>
            </a:r>
            <a:endParaRPr lang="en-GB" dirty="0"/>
          </a:p>
        </p:txBody>
      </p:sp>
      <p:sp>
        <p:nvSpPr>
          <p:cNvPr id="18" name="ZoneTexte 17"/>
          <p:cNvSpPr txBox="1"/>
          <p:nvPr/>
        </p:nvSpPr>
        <p:spPr>
          <a:xfrm>
            <a:off x="4702630" y="1166460"/>
            <a:ext cx="4096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3    When the robbery happened, the security guard ---------------- !</a:t>
            </a:r>
            <a:endParaRPr lang="en-GB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4806205" y="1871207"/>
            <a:ext cx="1501289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 slept</a:t>
            </a:r>
            <a:endParaRPr lang="en-GB" dirty="0"/>
          </a:p>
        </p:txBody>
      </p:sp>
      <p:sp>
        <p:nvSpPr>
          <p:cNvPr id="20" name="ZoneTexte 19"/>
          <p:cNvSpPr txBox="1"/>
          <p:nvPr/>
        </p:nvSpPr>
        <p:spPr>
          <a:xfrm>
            <a:off x="7119257" y="1815090"/>
            <a:ext cx="167951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B was sleeping</a:t>
            </a:r>
            <a:endParaRPr lang="en-GB" dirty="0"/>
          </a:p>
        </p:txBody>
      </p:sp>
      <p:sp>
        <p:nvSpPr>
          <p:cNvPr id="21" name="ZoneTexte 20"/>
          <p:cNvSpPr txBox="1"/>
          <p:nvPr/>
        </p:nvSpPr>
        <p:spPr>
          <a:xfrm>
            <a:off x="4743444" y="2472609"/>
            <a:ext cx="156405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 had slept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7119257" y="2346715"/>
            <a:ext cx="167951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 was slept</a:t>
            </a:r>
            <a:endParaRPr lang="en-GB" dirty="0"/>
          </a:p>
        </p:txBody>
      </p:sp>
      <p:sp>
        <p:nvSpPr>
          <p:cNvPr id="23" name="ZoneTexte 22"/>
          <p:cNvSpPr txBox="1"/>
          <p:nvPr/>
        </p:nvSpPr>
        <p:spPr>
          <a:xfrm>
            <a:off x="4734112" y="3018652"/>
            <a:ext cx="406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4   Tom ----------------- chess before so I showed him what to do.</a:t>
            </a:r>
            <a:endParaRPr lang="en-GB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4743444" y="3690052"/>
            <a:ext cx="1955985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A hadn’t been playing </a:t>
            </a:r>
            <a:endParaRPr lang="en-GB" dirty="0"/>
          </a:p>
        </p:txBody>
      </p:sp>
      <p:sp>
        <p:nvSpPr>
          <p:cNvPr id="25" name="ZoneTexte 24"/>
          <p:cNvSpPr txBox="1"/>
          <p:nvPr/>
        </p:nvSpPr>
        <p:spPr>
          <a:xfrm>
            <a:off x="7119257" y="3690051"/>
            <a:ext cx="167951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B didn’t play</a:t>
            </a:r>
            <a:endParaRPr lang="en-GB" dirty="0"/>
          </a:p>
        </p:txBody>
      </p:sp>
      <p:sp>
        <p:nvSpPr>
          <p:cNvPr id="26" name="ZoneTexte 25"/>
          <p:cNvSpPr txBox="1"/>
          <p:nvPr/>
        </p:nvSpPr>
        <p:spPr>
          <a:xfrm>
            <a:off x="4743443" y="4236359"/>
            <a:ext cx="1955985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 wasn’t playing</a:t>
            </a:r>
            <a:endParaRPr lang="en-GB" dirty="0"/>
          </a:p>
        </p:txBody>
      </p:sp>
      <p:sp>
        <p:nvSpPr>
          <p:cNvPr id="27" name="ZoneTexte 26"/>
          <p:cNvSpPr txBox="1"/>
          <p:nvPr/>
        </p:nvSpPr>
        <p:spPr>
          <a:xfrm>
            <a:off x="7119257" y="4171176"/>
            <a:ext cx="167951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 hadn’t played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56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2231</TotalTime>
  <Words>950</Words>
  <Application>Microsoft Office PowerPoint</Application>
  <PresentationFormat>Affichage à l'écran (16:9)</PresentationFormat>
  <Paragraphs>165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Proxima Nova Semibold</vt:lpstr>
      <vt:lpstr>Raleway ExtraBold</vt:lpstr>
      <vt:lpstr>Calibri</vt:lpstr>
      <vt:lpstr>Proxima Nova</vt:lpstr>
      <vt:lpstr>Proxima Nova Extrabold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Lenovo</dc:creator>
  <cp:lastModifiedBy>Lenovo</cp:lastModifiedBy>
  <cp:revision>123</cp:revision>
  <dcterms:modified xsi:type="dcterms:W3CDTF">2024-08-16T19:57:42Z</dcterms:modified>
</cp:coreProperties>
</file>